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6"/>
  </p:notesMasterIdLst>
  <p:handoutMasterIdLst>
    <p:handoutMasterId r:id="rId77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8" r:id="rId19"/>
    <p:sldId id="429" r:id="rId20"/>
    <p:sldId id="431" r:id="rId21"/>
    <p:sldId id="430" r:id="rId22"/>
    <p:sldId id="432" r:id="rId23"/>
    <p:sldId id="478" r:id="rId24"/>
    <p:sldId id="434" r:id="rId25"/>
    <p:sldId id="471" r:id="rId26"/>
    <p:sldId id="435" r:id="rId27"/>
    <p:sldId id="436" r:id="rId28"/>
    <p:sldId id="437" r:id="rId29"/>
    <p:sldId id="516" r:id="rId30"/>
    <p:sldId id="503" r:id="rId31"/>
    <p:sldId id="490" r:id="rId32"/>
    <p:sldId id="491" r:id="rId33"/>
    <p:sldId id="492" r:id="rId34"/>
    <p:sldId id="521" r:id="rId35"/>
    <p:sldId id="522" r:id="rId36"/>
    <p:sldId id="523" r:id="rId37"/>
    <p:sldId id="524" r:id="rId38"/>
    <p:sldId id="525" r:id="rId39"/>
    <p:sldId id="479" r:id="rId40"/>
    <p:sldId id="473" r:id="rId41"/>
    <p:sldId id="476" r:id="rId42"/>
    <p:sldId id="445" r:id="rId43"/>
    <p:sldId id="446" r:id="rId44"/>
    <p:sldId id="447" r:id="rId45"/>
    <p:sldId id="448" r:id="rId46"/>
    <p:sldId id="518" r:id="rId47"/>
    <p:sldId id="520" r:id="rId48"/>
    <p:sldId id="451" r:id="rId49"/>
    <p:sldId id="496" r:id="rId50"/>
    <p:sldId id="497" r:id="rId51"/>
    <p:sldId id="498" r:id="rId52"/>
    <p:sldId id="455" r:id="rId53"/>
    <p:sldId id="507" r:id="rId54"/>
    <p:sldId id="508" r:id="rId55"/>
    <p:sldId id="509" r:id="rId56"/>
    <p:sldId id="510" r:id="rId57"/>
    <p:sldId id="457" r:id="rId58"/>
    <p:sldId id="511" r:id="rId59"/>
    <p:sldId id="512" r:id="rId60"/>
    <p:sldId id="513" r:id="rId61"/>
    <p:sldId id="458" r:id="rId62"/>
    <p:sldId id="459" r:id="rId63"/>
    <p:sldId id="460" r:id="rId64"/>
    <p:sldId id="461" r:id="rId65"/>
    <p:sldId id="514" r:id="rId66"/>
    <p:sldId id="462" r:id="rId67"/>
    <p:sldId id="477" r:id="rId68"/>
    <p:sldId id="526" r:id="rId69"/>
    <p:sldId id="527" r:id="rId70"/>
    <p:sldId id="463" r:id="rId71"/>
    <p:sldId id="467" r:id="rId72"/>
    <p:sldId id="515" r:id="rId73"/>
    <p:sldId id="488" r:id="rId74"/>
    <p:sldId id="517" r:id="rId7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35"/>
  </p:normalViewPr>
  <p:slideViewPr>
    <p:cSldViewPr snapToGrid="0">
      <p:cViewPr>
        <p:scale>
          <a:sx n="94" d="100"/>
          <a:sy n="94" d="100"/>
        </p:scale>
        <p:origin x="-1308" y="20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81468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954469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xmlns="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xmlns="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xmlns="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xmlns="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xmlns="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xmlns="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xmlns="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xmlns="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xmlns="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xmlns="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xmlns="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xmlns="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xmlns="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xmlns="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xmlns="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xmlns="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xmlns="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xmlns="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xmlns="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xmlns="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xmlns="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xmlns="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xmlns="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xmlns="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xmlns="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xmlns="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xmlns="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xmlns="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xmlns="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xmlns="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xmlns="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xmlns="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xmlns="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xmlns="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xmlns="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xmlns="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xmlns="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xmlns="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xmlns="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xmlns="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xmlns="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xmlns="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xmlns="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xmlns="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xmlns="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xmlns="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xmlns="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xmlns="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xmlns="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xmlns="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xmlns="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xmlns="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xmlns="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xmlns="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xmlns="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xmlns="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xmlns="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xmlns="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xmlns="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xmlns="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xmlns="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xmlns="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xmlns="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xmlns="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xmlns="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xmlns="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xmlns="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xmlns="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xmlns="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xmlns="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xmlns="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xmlns="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xmlns="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xmlns="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xmlns="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xmlns="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xmlns="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xmlns="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xmlns="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xmlns="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xmlns="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xmlns="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xmlns="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xmlns="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xmlns="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xmlns="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xmlns="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xmlns="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xmlns="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xmlns="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xmlns="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xmlns="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xmlns="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xmlns="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xmlns="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xmlns="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xmlns="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xmlns="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xmlns="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xmlns="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xmlns="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xmlns="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xmlns="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xmlns="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/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pid t_pid; 			/* process identifier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unsigned int time_slice 	/* scheduling information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struct task_struct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parent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list_head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children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files_struct *files;/* list of open files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mm_struct *mm; 	/* address space of this process */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xmlns="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xmlns="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456362" cy="383944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xmlns="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xmlns="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xmlns="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xmlns="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xmlns="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xmlns="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xmlns="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xmlns="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xmlns="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xmlns="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xmlns="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xmlns="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xmlns="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xmlns="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xmlns="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xmlns="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xmlns="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xmlns="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xmlns="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xmlns="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xmlns="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xmlns="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xmlns="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dirty="0"/>
              <a:t>Identify the separate components of a process and illustrate how they are represented and scheduled in an operating system.</a:t>
            </a:r>
          </a:p>
          <a:p>
            <a:r>
              <a:rPr lang="en-US" altLang="en-US" dirty="0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 dirty="0"/>
              <a:t>Describe and contrast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 using shared memory and message passing.</a:t>
            </a:r>
          </a:p>
          <a:p>
            <a:r>
              <a:rPr lang="en-US" altLang="en-US" dirty="0"/>
              <a:t>Design programs that uses pipes and POSIX shared memory to perform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communication.</a:t>
            </a:r>
          </a:p>
          <a:p>
            <a:r>
              <a:rPr lang="en-US" altLang="en-US" dirty="0"/>
              <a:t>Describe client-server communication using sockets and remote procedure calls.</a:t>
            </a:r>
          </a:p>
          <a:p>
            <a:r>
              <a:rPr lang="en-US" altLang="en-US" dirty="0"/>
              <a:t>Design kernel modules that interact with the Linux operating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xmlns="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xmlns="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>
              <a:rPr lang="en-US" altLang="en-US"/>
              <a:t>Solution is correct, but can only use </a:t>
            </a:r>
            <a:r>
              <a:rPr lang="en-US" altLang="en-US" b="1">
                <a:latin typeface="Courier New" panose="02070309020205020404" pitchFamily="49" charset="0"/>
              </a:rPr>
              <a:t>BUFFER_SIZE-1</a:t>
            </a:r>
            <a:r>
              <a:rPr lang="en-US" altLang="en-US"/>
              <a:t> elements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xmlns="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xmlns="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next_produced;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buffer[in] = next_produced;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  <a:r>
              <a:rPr lang="en-U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>
              <a:buFont typeface="Monotype Sorts" pitchFamily="-84" charset="2"/>
              <a:buNone/>
            </a:pPr>
            <a:r>
              <a:rPr lang="en-US" altLang="en-US" sz="1400"/>
              <a:t>	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xmlns="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xmlns="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xmlns="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xmlns="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xmlns="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xmlns="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while (true) {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buffer[in] = </a:t>
            </a:r>
            <a:r>
              <a:rPr lang="en-US" altLang="en-US" sz="17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7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xmlns="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xmlns="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</a:t>
            </a:r>
            <a:r>
              <a:rPr lang="en-US" altLang="en-US" sz="16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16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out = (out + 1) % BUFFER_SIZE; 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        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xmlns="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xmlns="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xmlns="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xmlns="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(where at most N 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xmlns="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xmlns="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xmlns="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xmlns="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xmlns="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xmlns="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xmlns="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xmlns="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xmlns="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xmlns="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xmlns="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xmlns="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xmlns="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xmlns="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xmlns="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xmlns="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xmlns="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xmlns="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xmlns="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dirty="0"/>
              <a:t>POSIX Shared Memory</a:t>
            </a:r>
          </a:p>
          <a:p>
            <a:pPr lvl="1"/>
            <a:r>
              <a:rPr lang="en-US" altLang="en-US" dirty="0"/>
              <a:t>Process first creates shared memory segment</a:t>
            </a:r>
            <a:br>
              <a:rPr lang="en-US" altLang="en-US" dirty="0"/>
            </a:b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1"/>
            <a:r>
              <a:rPr lang="en-US" altLang="en-US" dirty="0"/>
              <a:t>Also used to open an existing segment</a:t>
            </a:r>
          </a:p>
          <a:p>
            <a:pPr lvl="1"/>
            <a:r>
              <a:rPr lang="en-US" altLang="en-US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            </a:t>
            </a:r>
            <a:r>
              <a:rPr lang="en-US" altLang="en-US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dirty="0"/>
              <a:t>Use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to memory-map a file pointer to the shared memory object</a:t>
            </a:r>
          </a:p>
          <a:p>
            <a:pPr lvl="1"/>
            <a:r>
              <a:rPr lang="en-US" altLang="en-US" dirty="0"/>
              <a:t>Reading and writing to shared memory is done by using the pointer returned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.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xmlns="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xmlns="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xmlns="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xmlns="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xmlns="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xmlns="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dirty="0"/>
              <a:t>Mach communication is message based</a:t>
            </a:r>
          </a:p>
          <a:p>
            <a:pPr lvl="1"/>
            <a:r>
              <a:rPr lang="en-US" altLang="en-US" dirty="0"/>
              <a:t>Even system calls are messages</a:t>
            </a:r>
          </a:p>
          <a:p>
            <a:pPr lvl="1"/>
            <a:r>
              <a:rPr lang="en-US" altLang="en-US" dirty="0"/>
              <a:t>Each task gets two ports at creation  - Kernel and Notify</a:t>
            </a:r>
          </a:p>
          <a:p>
            <a:pPr lvl="1"/>
            <a:r>
              <a:rPr lang="en-US" altLang="en-US" dirty="0"/>
              <a:t>Messages are sent and received using the </a:t>
            </a:r>
            <a:r>
              <a:rPr lang="en-US" altLang="en-US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b="1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</a:t>
            </a:r>
          </a:p>
          <a:p>
            <a:pPr lvl="1"/>
            <a:r>
              <a:rPr lang="en-US" altLang="en-US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</a:t>
            </a:r>
            <a:r>
              <a:rPr lang="en-US" altLang="en-US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dirty="0"/>
              <a:t>Send and receive are flexible; for example four options if mailbox full:</a:t>
            </a:r>
          </a:p>
          <a:p>
            <a:pPr lvl="2"/>
            <a:r>
              <a:rPr lang="en-US" altLang="en-US" dirty="0"/>
              <a:t>Wait indefinitely</a:t>
            </a:r>
          </a:p>
          <a:p>
            <a:pPr lvl="2"/>
            <a:r>
              <a:rPr lang="en-US" altLang="en-US" dirty="0"/>
              <a:t>Wait at most n milliseconds</a:t>
            </a:r>
          </a:p>
          <a:p>
            <a:pPr lvl="2"/>
            <a:r>
              <a:rPr lang="en-US" altLang="en-US" dirty="0"/>
              <a:t>Return immediately</a:t>
            </a:r>
          </a:p>
          <a:p>
            <a:pPr lvl="2"/>
            <a:r>
              <a:rPr lang="en-US" altLang="en-US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xmlns="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xmlns="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551113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#include&lt;mach/mach.h&gt;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struct message </a:t>
            </a:r>
            <a:r>
              <a:rPr kumimoji="0" lang="en-US" altLang="en-US" sz="1400" b="1">
                <a:latin typeface="Courier New" panose="02070309020205020404" pitchFamily="49" charset="0"/>
              </a:rPr>
              <a:t>{</a:t>
            </a:r>
            <a:br>
              <a:rPr kumimoji="0" lang="en-US" altLang="en-US" sz="1400" b="1">
                <a:latin typeface="Courier New" panose="02070309020205020404" pitchFamily="49" charset="0"/>
              </a:rPr>
            </a:br>
            <a:r>
              <a:rPr kumimoji="0" lang="en-US" altLang="en-US" sz="1400" b="1">
                <a:latin typeface="Courier New" panose="02070309020205020404" pitchFamily="49" charset="0"/>
              </a:rPr>
              <a:t>	</a:t>
            </a:r>
            <a:r>
              <a:rPr kumimoji="0" lang="en-US" altLang="en-US" b="1">
                <a:latin typeface="Courier New" panose="02070309020205020404" pitchFamily="49" charset="0"/>
              </a:rPr>
              <a:t>mach_msg_header_t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	int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b="1">
                <a:latin typeface="Courier New" panose="02070309020205020404" pitchFamily="49" charset="0"/>
              </a:rPr>
              <a:t>}</a:t>
            </a:r>
            <a:r>
              <a:rPr kumimoji="0" lang="en-US" altLang="en-US" b="1">
                <a:latin typeface="Courier New" panose="02070309020205020404" pitchFamily="49" charset="0"/>
              </a:rPr>
              <a:t>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</a:rPr>
              <a:t/>
            </a:r>
            <a:br>
              <a:rPr kumimoji="0" lang="en-US" altLang="en-US" b="1">
                <a:latin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</a:rPr>
              <a:t>mach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mach port t server;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endParaRPr kumimoji="0"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xmlns="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xmlns="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xmlns="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xmlns="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xmlns="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xmlns="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 dirty="0"/>
              <a:t>Message-passing centric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/>
              <a:t> facility</a:t>
            </a:r>
          </a:p>
          <a:p>
            <a:pPr lvl="1"/>
            <a:r>
              <a:rPr lang="en-US" altLang="en-US" dirty="0"/>
              <a:t>Only works between processes on the same system</a:t>
            </a:r>
          </a:p>
          <a:p>
            <a:pPr lvl="1"/>
            <a:r>
              <a:rPr lang="en-US" altLang="en-US" dirty="0"/>
              <a:t>Uses ports (like mailboxes) to establish and maintain communication channels</a:t>
            </a:r>
          </a:p>
          <a:p>
            <a:pPr lvl="1"/>
            <a:r>
              <a:rPr lang="en-US" altLang="en-US" dirty="0"/>
              <a:t>Communication works as follows:</a:t>
            </a:r>
          </a:p>
          <a:p>
            <a:pPr lvl="2"/>
            <a:r>
              <a:rPr lang="en-US" altLang="en-US" dirty="0"/>
              <a:t>The client opens a handle to the subsystem’</a:t>
            </a:r>
            <a:r>
              <a:rPr lang="en-US" altLang="ja-JP" dirty="0"/>
              <a:t>s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dirty="0"/>
              <a:t> object.</a:t>
            </a:r>
          </a:p>
          <a:p>
            <a:pPr lvl="2"/>
            <a:r>
              <a:rPr lang="en-US" altLang="en-US" dirty="0"/>
              <a:t>The client sends a connection request.</a:t>
            </a:r>
          </a:p>
          <a:p>
            <a:pPr lvl="2"/>
            <a:r>
              <a:rPr lang="en-US" altLang="en-US" dirty="0"/>
              <a:t>The server creates two private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returns the handle to one of them to the client.</a:t>
            </a:r>
          </a:p>
          <a:p>
            <a:pPr lvl="2"/>
            <a:r>
              <a:rPr lang="en-US" altLang="en-US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xmlns="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xmlns="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xmlns="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xmlns="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xmlns="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xmlns="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xmlns="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xmlns="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xmlns="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xmlns="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xmlns="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xmlns="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xmlns="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xmlns="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–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xmlns="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xmlns="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xmlns="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xmlns="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xmlns="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xmlns="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xmlns="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xmlns="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xmlns="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xmlns="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dirty="0"/>
              <a:t>Again uses ports for service differentiation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dirty="0"/>
              <a:t> – client-side proxy for the actual procedure on the server</a:t>
            </a:r>
          </a:p>
          <a:p>
            <a:r>
              <a:rPr lang="en-US" altLang="en-US" dirty="0"/>
              <a:t>The client-side stub locates the server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dirty="0"/>
              <a:t> the parameters</a:t>
            </a:r>
          </a:p>
          <a:p>
            <a:r>
              <a:rPr lang="en-US" altLang="en-US" dirty="0"/>
              <a:t>The server-side stub receives this message, unpacks the marshalled parameters, and performs the procedure on the server</a:t>
            </a:r>
          </a:p>
          <a:p>
            <a:r>
              <a:rPr lang="en-US" altLang="en-US" dirty="0"/>
              <a:t>On Windows, stub code compile from specification written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xmlns="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xmlns="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 dirty="0"/>
          </a:p>
          <a:p>
            <a:r>
              <a:rPr lang="en-US" altLang="en-US" dirty="0"/>
              <a:t>Data representation handled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dirty="0"/>
              <a:t>) format to account for different architectures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dirty="0"/>
              <a:t>Remote communication has more failure scenarios than local</a:t>
            </a:r>
          </a:p>
          <a:p>
            <a:pPr lvl="1"/>
            <a:r>
              <a:rPr lang="en-US" altLang="en-US" dirty="0"/>
              <a:t>Messages can be delivered </a:t>
            </a:r>
            <a:r>
              <a:rPr lang="en-US" altLang="en-US" b="1" i="1" dirty="0"/>
              <a:t>exactly once </a:t>
            </a:r>
            <a:r>
              <a:rPr lang="en-US" altLang="en-US" dirty="0"/>
              <a:t>rather than </a:t>
            </a:r>
            <a:r>
              <a:rPr lang="en-US" altLang="en-US" b="1" i="1" dirty="0"/>
              <a:t>at most once</a:t>
            </a:r>
          </a:p>
          <a:p>
            <a:r>
              <a:rPr lang="en-US" altLang="en-US" dirty="0"/>
              <a:t>OS typically provides a rendezvous 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A12C0bb01 not displaye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55" y="982980"/>
            <a:ext cx="7217207" cy="564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13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eb.mit.edu/6.033/1997/reports/Lab2Fi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35" y="896302"/>
            <a:ext cx="6885305" cy="591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92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xmlns="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xmlns="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xmlns="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xmlns="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xmlns="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xmlns="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xmlns="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xmlns="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xmlns="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xmlns="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xmlns="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16545</TotalTime>
  <Words>2832</Words>
  <Application>Microsoft Office PowerPoint</Application>
  <PresentationFormat>On-screen Show (4:3)</PresentationFormat>
  <Paragraphs>458</Paragraphs>
  <Slides>74</Slides>
  <Notes>66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PowerPoint Presentation</vt:lpstr>
      <vt:lpstr>PowerPoint Presentation</vt:lpstr>
      <vt:lpstr>Execution of RPC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User</cp:lastModifiedBy>
  <cp:revision>347</cp:revision>
  <cp:lastPrinted>2013-10-02T18:16:40Z</cp:lastPrinted>
  <dcterms:created xsi:type="dcterms:W3CDTF">2011-01-13T23:43:38Z</dcterms:created>
  <dcterms:modified xsi:type="dcterms:W3CDTF">2021-05-31T05:20:54Z</dcterms:modified>
</cp:coreProperties>
</file>